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6" r:id="rId11"/>
    <p:sldId id="263" r:id="rId12"/>
    <p:sldId id="264" r:id="rId13"/>
    <p:sldId id="265" r:id="rId14"/>
  </p:sldIdLst>
  <p:sldSz cx="9144000" cy="5143500" type="screen16x9"/>
  <p:notesSz cx="6858000" cy="9144000"/>
  <p:embeddedFontLst>
    <p:embeddedFont>
      <p:font typeface="Roboto" panose="020B0604020202020204" charset="0"/>
      <p:regular r:id="rId16"/>
      <p:bold r:id="rId17"/>
      <p:italic r:id="rId18"/>
      <p:boldItalic r:id="rId19"/>
    </p:embeddedFont>
    <p:embeddedFont>
      <p:font typeface="Roboto Medium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F66FD74-17A7-48F8-BEC7-A20ADA6B3CBD}">
  <a:tblStyle styleId="{7F66FD74-17A7-48F8-BEC7-A20ADA6B3C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6" d="100"/>
          <a:sy n="156" d="100"/>
        </p:scale>
        <p:origin x="-324" y="72"/>
      </p:cViewPr>
      <p:guideLst>
        <p:guide orient="horz" pos="3240"/>
        <p:guide orient="horz"/>
        <p:guide orient="horz" pos="510"/>
        <p:guide pos="5533"/>
        <p:guide pos="3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601922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8210400" cy="1495325"/>
        </p:xfrm>
        <a:graphic>
          <a:graphicData uri="http://schemas.openxmlformats.org/drawingml/2006/table">
            <a:tbl>
              <a:tblPr>
                <a:noFill/>
                <a:tableStyleId>{7F66FD74-17A7-48F8-BEC7-A20ADA6B3CBD}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97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7961150" cy="2807725"/>
        </p:xfrm>
        <a:graphic>
          <a:graphicData uri="http://schemas.openxmlformats.org/drawingml/2006/table">
            <a:tbl>
              <a:tblPr>
                <a:noFill/>
                <a:tableStyleId>{7F66FD74-17A7-48F8-BEC7-A20ADA6B3CBD}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97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8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8"/>
          <p:cNvSpPr txBox="1"/>
          <p:nvPr/>
        </p:nvSpPr>
        <p:spPr>
          <a:xfrm>
            <a:off x="433125" y="677293"/>
            <a:ext cx="75843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Разработка торгового робота для фондового рынка на основе использования технического анализа и машинного обучения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8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8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 smtClean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ML Finance 2024-10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9" name="Google Shape;18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6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56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56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56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6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7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74" name="Google Shape;27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9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95" name="Google Shape;1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/>
              <a:t>Тема: </a:t>
            </a:r>
            <a:r>
              <a:rPr lang="ru-RU" sz="3000" dirty="0"/>
              <a:t>Разработка торгового робота для фондового рынка на основе использования технического анализа и машинного обучения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50"/>
          <p:cNvSpPr txBox="1"/>
          <p:nvPr/>
        </p:nvSpPr>
        <p:spPr>
          <a:xfrm>
            <a:off x="625923" y="3866497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Сергей Лобанов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50"/>
          <p:cNvSpPr txBox="1"/>
          <p:nvPr/>
        </p:nvSpPr>
        <p:spPr>
          <a:xfrm>
            <a:off x="625923" y="4227561"/>
            <a:ext cx="3610797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Ведущий программист в инвестиционной компании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Google Shape;83;p1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6" y="2604605"/>
            <a:ext cx="1063150" cy="110358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257978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 защиты</a:t>
            </a:r>
            <a:endParaRPr dirty="0"/>
          </a:p>
        </p:txBody>
      </p:sp>
      <p:sp>
        <p:nvSpPr>
          <p:cNvPr id="210" name="Google Shape;210;p51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51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51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51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4" name="Google Shape;214;p51"/>
          <p:cNvCxnSpPr>
            <a:stCxn id="210" idx="1"/>
            <a:endCxn id="211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51"/>
          <p:cNvCxnSpPr>
            <a:stCxn id="211" idx="1"/>
            <a:endCxn id="212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51"/>
          <p:cNvCxnSpPr>
            <a:stCxn id="212" idx="1"/>
            <a:endCxn id="213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51"/>
          <p:cNvCxnSpPr>
            <a:stCxn id="213" idx="1"/>
            <a:endCxn id="218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8" name="Google Shape;218;p51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/>
          <p:nvPr/>
        </p:nvSpPr>
        <p:spPr>
          <a:xfrm>
            <a:off x="560500" y="324881"/>
            <a:ext cx="7053404" cy="56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24" name="Google Shape;224;p52"/>
          <p:cNvGraphicFramePr/>
          <p:nvPr>
            <p:extLst>
              <p:ext uri="{D42A27DB-BD31-4B8C-83A1-F6EECF244321}">
                <p14:modId xmlns:p14="http://schemas.microsoft.com/office/powerpoint/2010/main" val="3261582800"/>
              </p:ext>
            </p:extLst>
          </p:nvPr>
        </p:nvGraphicFramePr>
        <p:xfrm>
          <a:off x="513588" y="1034907"/>
          <a:ext cx="7239000" cy="3487346"/>
        </p:xfrm>
        <a:graphic>
          <a:graphicData uri="http://schemas.openxmlformats.org/drawingml/2006/table">
            <a:tbl>
              <a:tblPr>
                <a:noFill/>
                <a:tableStyleId>{7F66FD74-17A7-48F8-BEC7-A20ADA6B3CBD}</a:tableStyleId>
              </a:tblPr>
              <a:tblGrid>
                <a:gridCol w="489425"/>
                <a:gridCol w="6749575"/>
              </a:tblGrid>
              <a:tr h="6907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стратегию со «стандартным» подходом на основе ансамбля </a:t>
                      </a:r>
                      <a:r>
                        <a:rPr lang="en-US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 </a:t>
                      </a: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моделей. </a:t>
                      </a:r>
                      <a:endParaRPr lang="en-US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907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</a:t>
                      </a:r>
                      <a:r>
                        <a:rPr lang="en-US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оригинальную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стратегию торговли на фондовом рынке</a:t>
                      </a:r>
                      <a:r>
                        <a:rPr lang="en-US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основе более простых алгоритмов.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907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Исследовать эффективность работы стратегии, выявить её недостатки и наметить пути её улучшения.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907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по результатам работы и наметить пути улучшения работы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стратегии.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887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робота для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подключения стратегии к брокеру и работе через него на российском фондовом рынке.</a:t>
                      </a:r>
                      <a:endParaRPr lang="en-US" sz="1600" dirty="0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105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37" name="Google Shape;237;p53"/>
          <p:cNvGraphicFramePr/>
          <p:nvPr>
            <p:extLst>
              <p:ext uri="{D42A27DB-BD31-4B8C-83A1-F6EECF244321}">
                <p14:modId xmlns:p14="http://schemas.microsoft.com/office/powerpoint/2010/main" val="3882816293"/>
              </p:ext>
            </p:extLst>
          </p:nvPr>
        </p:nvGraphicFramePr>
        <p:xfrm>
          <a:off x="562356" y="1080911"/>
          <a:ext cx="7239000" cy="2219810"/>
        </p:xfrm>
        <a:graphic>
          <a:graphicData uri="http://schemas.openxmlformats.org/drawingml/2006/table">
            <a:tbl>
              <a:tblPr>
                <a:noFill/>
                <a:tableStyleId>{7F66FD74-17A7-48F8-BEC7-A20ADA6B3CBD}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Языки программирования: 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 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C#;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Qlua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Qpile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 SQL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Базы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данных: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Microsoft SQL Server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 </a:t>
                      </a: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Colab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Microsoft Visual Studio 2022 Community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MOEX ISS API; </a:t>
                      </a: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Finam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Connection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400" b="1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QUIK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1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678282"/>
              </p:ext>
            </p:extLst>
          </p:nvPr>
        </p:nvGraphicFramePr>
        <p:xfrm>
          <a:off x="599870" y="907165"/>
          <a:ext cx="6417497" cy="37537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990930">
                  <a:extLst>
                    <a:ext uri="{9D8B030D-6E8A-4147-A177-3AD203B41FA5}">
                      <a16:colId xmlns="" xmlns:a16="http://schemas.microsoft.com/office/drawing/2014/main" val="3145404047"/>
                    </a:ext>
                  </a:extLst>
                </a:gridCol>
                <a:gridCol w="1586405">
                  <a:extLst>
                    <a:ext uri="{9D8B030D-6E8A-4147-A177-3AD203B41FA5}">
                      <a16:colId xmlns="" xmlns:a16="http://schemas.microsoft.com/office/drawing/2014/main" val="3390519601"/>
                    </a:ext>
                  </a:extLst>
                </a:gridCol>
                <a:gridCol w="1409779">
                  <a:extLst>
                    <a:ext uri="{9D8B030D-6E8A-4147-A177-3AD203B41FA5}">
                      <a16:colId xmlns="" xmlns:a16="http://schemas.microsoft.com/office/drawing/2014/main" val="1710268755"/>
                    </a:ext>
                  </a:extLst>
                </a:gridCol>
                <a:gridCol w="1430383">
                  <a:extLst>
                    <a:ext uri="{9D8B030D-6E8A-4147-A177-3AD203B41FA5}">
                      <a16:colId xmlns="" xmlns:a16="http://schemas.microsoft.com/office/drawing/2014/main" val="1669210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Инструмент\Алгоритм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Ансамбль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Оригинальный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Скользящее среднее</a:t>
                      </a:r>
                      <a:endParaRPr lang="ru-RU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75153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1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b="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57198278"/>
                  </a:ext>
                </a:extLst>
              </a:tr>
              <a:tr h="390760">
                <a:tc>
                  <a:txBody>
                    <a:bodyPr/>
                    <a:lstStyle/>
                    <a:p>
                      <a:endParaRPr lang="en-US" sz="1400" b="1" u="none" strike="noStrike" cap="none" dirty="0" smtClean="0">
                        <a:effectLst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b="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21938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82087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7103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39870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559292"/>
          </a:xfrm>
        </p:spPr>
        <p:txBody>
          <a:bodyPr/>
          <a:lstStyle/>
          <a:p>
            <a:r>
              <a:rPr lang="ru-RU" dirty="0" smtClean="0"/>
              <a:t>Схема алгоритма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27" y="1268520"/>
            <a:ext cx="621846" cy="621846"/>
          </a:xfrm>
          <a:prstGeom prst="rect">
            <a:avLst/>
          </a:prstGeom>
        </p:spPr>
      </p:pic>
      <p:sp>
        <p:nvSpPr>
          <p:cNvPr id="4" name="Стрелка вправо 3"/>
          <p:cNvSpPr/>
          <p:nvPr/>
        </p:nvSpPr>
        <p:spPr>
          <a:xfrm>
            <a:off x="1229874" y="1343382"/>
            <a:ext cx="56234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001840" y="1128498"/>
            <a:ext cx="156485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000" dirty="0" smtClean="0"/>
              <a:t>Для каждого диапазона нахождение матрицы главных компонент</a:t>
            </a:r>
            <a:endParaRPr lang="ru-RU" sz="1000" dirty="0" smtClean="0"/>
          </a:p>
        </p:txBody>
      </p:sp>
      <p:sp>
        <p:nvSpPr>
          <p:cNvPr id="6" name="Стрелка вправо 5"/>
          <p:cNvSpPr/>
          <p:nvPr/>
        </p:nvSpPr>
        <p:spPr>
          <a:xfrm>
            <a:off x="5573351" y="1322598"/>
            <a:ext cx="52334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792223" y="1128498"/>
            <a:ext cx="168626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000" dirty="0"/>
          </a:p>
          <a:p>
            <a:r>
              <a:rPr lang="ru-RU" sz="1000" dirty="0" smtClean="0"/>
              <a:t>Формирование нормированной целевой переменной</a:t>
            </a:r>
            <a:r>
              <a:rPr lang="en-US" sz="1000" dirty="0" smtClean="0"/>
              <a:t> </a:t>
            </a:r>
            <a:r>
              <a:rPr lang="ru-RU" sz="1000" dirty="0" smtClean="0"/>
              <a:t>по нескольким диапазонам</a:t>
            </a:r>
            <a:endParaRPr lang="ru-RU" dirty="0"/>
          </a:p>
          <a:p>
            <a:endParaRPr lang="ru-RU" sz="1000" dirty="0" smtClean="0"/>
          </a:p>
        </p:txBody>
      </p:sp>
      <p:sp>
        <p:nvSpPr>
          <p:cNvPr id="8" name="Стрелка вправо 7"/>
          <p:cNvSpPr/>
          <p:nvPr/>
        </p:nvSpPr>
        <p:spPr>
          <a:xfrm>
            <a:off x="3478490" y="1322598"/>
            <a:ext cx="49598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523522" y="880920"/>
            <a:ext cx="1226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/>
              <a:t>Входной тренд</a:t>
            </a:r>
            <a:endParaRPr lang="ru-RU" sz="1000" dirty="0" smtClean="0"/>
          </a:p>
        </p:txBody>
      </p:sp>
      <p:sp>
        <p:nvSpPr>
          <p:cNvPr id="11" name="Стрелка вправо 10"/>
          <p:cNvSpPr/>
          <p:nvPr/>
        </p:nvSpPr>
        <p:spPr>
          <a:xfrm>
            <a:off x="7724674" y="1302485"/>
            <a:ext cx="44430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Соединительная линия уступом 11"/>
          <p:cNvCxnSpPr>
            <a:stCxn id="11" idx="3"/>
          </p:cNvCxnSpPr>
          <p:nvPr/>
        </p:nvCxnSpPr>
        <p:spPr>
          <a:xfrm flipH="1">
            <a:off x="612486" y="1544801"/>
            <a:ext cx="7556492" cy="538681"/>
          </a:xfrm>
          <a:prstGeom prst="bentConnector3">
            <a:avLst>
              <a:gd name="adj1" fmla="val -30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Скругленный прямоугольник 12"/>
          <p:cNvSpPr/>
          <p:nvPr/>
        </p:nvSpPr>
        <p:spPr>
          <a:xfrm>
            <a:off x="1084971" y="2412848"/>
            <a:ext cx="319442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000" dirty="0"/>
              <a:t>Формирование набора разделяющих </a:t>
            </a:r>
            <a:r>
              <a:rPr lang="ru-RU" sz="1000" dirty="0" smtClean="0"/>
              <a:t>плоскостей по взаимному разграничению между диапазонами</a:t>
            </a:r>
            <a:endParaRPr lang="ru-RU" sz="1000" dirty="0"/>
          </a:p>
        </p:txBody>
      </p:sp>
      <p:sp>
        <p:nvSpPr>
          <p:cNvPr id="14" name="Стрелка вправо 13"/>
          <p:cNvSpPr/>
          <p:nvPr/>
        </p:nvSpPr>
        <p:spPr>
          <a:xfrm>
            <a:off x="624981" y="2627732"/>
            <a:ext cx="47248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612483" y="2083483"/>
            <a:ext cx="12498" cy="927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/>
          <p:cNvSpPr/>
          <p:nvPr/>
        </p:nvSpPr>
        <p:spPr>
          <a:xfrm>
            <a:off x="6108504" y="1107714"/>
            <a:ext cx="16072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000" dirty="0" smtClean="0"/>
              <a:t>Пересчёт входного набора с отбрасыванием незначащих компонент</a:t>
            </a:r>
            <a:endParaRPr lang="ru-RU" sz="1000" dirty="0"/>
          </a:p>
        </p:txBody>
      </p:sp>
      <p:sp>
        <p:nvSpPr>
          <p:cNvPr id="17" name="Стрелка вправо 16"/>
          <p:cNvSpPr/>
          <p:nvPr/>
        </p:nvSpPr>
        <p:spPr>
          <a:xfrm>
            <a:off x="7761964" y="2611674"/>
            <a:ext cx="22871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4279392" y="2627732"/>
            <a:ext cx="26833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4547728" y="2412848"/>
            <a:ext cx="3214236" cy="900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 smtClean="0"/>
              <a:t>Для каждого из диапазона формирование функций плотности вероятностей для каждой разделяющей плоскости на основе элементов из этого диапазона</a:t>
            </a:r>
            <a:endParaRPr lang="ru-RU" sz="1000" dirty="0"/>
          </a:p>
        </p:txBody>
      </p:sp>
      <p:sp>
        <p:nvSpPr>
          <p:cNvPr id="20" name="Стрелка вправо 19"/>
          <p:cNvSpPr/>
          <p:nvPr/>
        </p:nvSpPr>
        <p:spPr>
          <a:xfrm>
            <a:off x="624980" y="3987962"/>
            <a:ext cx="45998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>
            <a:off x="4279392" y="3952506"/>
            <a:ext cx="26833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4547728" y="3748850"/>
            <a:ext cx="3153971" cy="891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 smtClean="0"/>
              <a:t>Формирование вероятностей повышения или понижения тренда как суммы вероятностей принадлежности к диапазонам выше или ниже нуля соответственно </a:t>
            </a:r>
            <a:endParaRPr lang="ru-RU" sz="1000" dirty="0"/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1084971" y="3773078"/>
            <a:ext cx="319442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 smtClean="0"/>
              <a:t>Перерасчёт полного набора компонент через функции плотносте</a:t>
            </a:r>
            <a:r>
              <a:rPr lang="ru-RU" sz="1000" dirty="0" smtClean="0"/>
              <a:t>й вероятностей в вероятности принадлежности к каждому из диапазонов</a:t>
            </a:r>
            <a:r>
              <a:rPr lang="ru-RU" sz="1000" dirty="0" smtClean="0"/>
              <a:t> </a:t>
            </a:r>
            <a:endParaRPr lang="ru-RU" sz="1000" dirty="0"/>
          </a:p>
        </p:txBody>
      </p:sp>
      <p:sp>
        <p:nvSpPr>
          <p:cNvPr id="27" name="Стрелка вправо 26"/>
          <p:cNvSpPr/>
          <p:nvPr/>
        </p:nvSpPr>
        <p:spPr>
          <a:xfrm>
            <a:off x="7701699" y="3952506"/>
            <a:ext cx="26014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7666337" y="3641203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Результат</a:t>
            </a:r>
            <a:endParaRPr lang="ru-RU" sz="1200" dirty="0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48" y="3883899"/>
            <a:ext cx="621846" cy="621846"/>
          </a:xfrm>
          <a:prstGeom prst="rect">
            <a:avLst/>
          </a:prstGeom>
        </p:spPr>
      </p:pic>
      <p:cxnSp>
        <p:nvCxnSpPr>
          <p:cNvPr id="31" name="Соединительная линия уступом 30"/>
          <p:cNvCxnSpPr>
            <a:stCxn id="17" idx="3"/>
          </p:cNvCxnSpPr>
          <p:nvPr/>
        </p:nvCxnSpPr>
        <p:spPr>
          <a:xfrm flipH="1">
            <a:off x="602561" y="2853990"/>
            <a:ext cx="7388122" cy="725560"/>
          </a:xfrm>
          <a:prstGeom prst="bentConnector3">
            <a:avLst>
              <a:gd name="adj1" fmla="val -30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602561" y="3579550"/>
            <a:ext cx="7991" cy="756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98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83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51" name="Google Shape;251;p55"/>
          <p:cNvGraphicFramePr/>
          <p:nvPr>
            <p:extLst>
              <p:ext uri="{D42A27DB-BD31-4B8C-83A1-F6EECF244321}">
                <p14:modId xmlns:p14="http://schemas.microsoft.com/office/powerpoint/2010/main" val="1449094007"/>
              </p:ext>
            </p:extLst>
          </p:nvPr>
        </p:nvGraphicFramePr>
        <p:xfrm>
          <a:off x="391668" y="932016"/>
          <a:ext cx="8417052" cy="2916816"/>
        </p:xfrm>
        <a:graphic>
          <a:graphicData uri="http://schemas.openxmlformats.org/drawingml/2006/table">
            <a:tbl>
              <a:tblPr>
                <a:noFill/>
                <a:tableStyleId>{7F66FD74-17A7-48F8-BEC7-A20ADA6B3CBD}</a:tableStyleId>
              </a:tblPr>
              <a:tblGrid>
                <a:gridCol w="569072"/>
                <a:gridCol w="784798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Стратегия со</a:t>
                      </a:r>
                      <a:r>
                        <a:rPr lang="ru-RU" sz="1600" b="0" baseline="0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«стандартным» подходом показывает не самую лучшую эффективность работы. Кроме того, её достаточно сложно обучить.</a:t>
                      </a:r>
                      <a:endParaRPr sz="1600" b="0" dirty="0">
                        <a:solidFill>
                          <a:srgbClr val="7030A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Оригинальная стратегия показывает не худшие результаты, но при этом значительно легче в обучении.</a:t>
                      </a:r>
                      <a:endParaRPr sz="1600" b="0" dirty="0">
                        <a:solidFill>
                          <a:srgbClr val="7030A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Оригинальную стратегию значительно проще масштабировать на обработку сразу нескольких инструментов,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что повышает её потенциал для дальнейшего эффективного использования</a:t>
                      </a:r>
                      <a:r>
                        <a:rPr lang="en-US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всех факторов, действующих на рынке.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367</Words>
  <Application>Microsoft Office PowerPoint</Application>
  <PresentationFormat>Экран (16:9)</PresentationFormat>
  <Paragraphs>66</Paragraphs>
  <Slides>11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Roboto</vt:lpstr>
      <vt:lpstr>Courier New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Разработка торгового робота для фондового рынка на основе использования технического анализа и машинного обучения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Схема алгоритма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Lobanov Sergey</cp:lastModifiedBy>
  <cp:revision>25</cp:revision>
  <dcterms:modified xsi:type="dcterms:W3CDTF">2025-04-14T14:09:04Z</dcterms:modified>
</cp:coreProperties>
</file>